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636636A0-1035-4029-A995-9A5EC4062285}">
      <dgm:prSet/>
      <dgm:spPr/>
      <dgm:t>
        <a:bodyPr/>
        <a:lstStyle/>
        <a:p>
          <a:r>
            <a:rPr lang="ru-RU" dirty="0"/>
            <a:t>Сократить расходы на неэффективные рассылки.</a:t>
          </a:r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/>
      <dgm:spPr/>
      <dgm:t>
        <a:bodyPr/>
        <a:lstStyle/>
        <a:p>
          <a:r>
            <a:rPr lang="ru-RU" dirty="0"/>
            <a:t>Снизить раздражение клиентов, </a:t>
          </a:r>
          <a:r>
            <a:rPr lang="ru-RU" dirty="0" err="1"/>
            <a:t>минимизируя</a:t>
          </a:r>
          <a:r>
            <a:rPr lang="ru-RU" dirty="0"/>
            <a:t> ненужные сообщения.</a:t>
          </a:r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/>
      <dgm:spPr/>
      <dgm:t>
        <a:bodyPr/>
        <a:lstStyle/>
        <a:p>
          <a:r>
            <a:rPr lang="ru-RU" dirty="0"/>
            <a:t>Улучшить лояльность клиентов через целевой подход.</a:t>
          </a:r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/>
            <a:t>Предобработка данных</a:t>
          </a:r>
          <a:endParaRPr lang="ru-RU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/>
            <a:t>Выбор финальной модели</a:t>
          </a:r>
          <a:endParaRPr lang="ru-RU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7C260905-B24A-477B-A545-4DCCFBAA2225}" type="pres">
      <dgm:prSet presAssocID="{D27E558D-492F-45EB-8F20-DC217B86A4F0}" presName="FourNodes_1" presStyleLbl="node1" presStyleIdx="0" presStyleCnt="4">
        <dgm:presLayoutVars>
          <dgm:bulletEnabled val="1"/>
        </dgm:presLayoutVars>
      </dgm:prSet>
      <dgm:spPr/>
    </dgm:pt>
    <dgm:pt modelId="{8516C313-0505-4DDB-8CED-22B360ABB11C}" type="pres">
      <dgm:prSet presAssocID="{D27E558D-492F-45EB-8F20-DC217B86A4F0}" presName="FourNodes_2" presStyleLbl="node1" presStyleIdx="1" presStyleCnt="4">
        <dgm:presLayoutVars>
          <dgm:bulletEnabled val="1"/>
        </dgm:presLayoutVars>
      </dgm:prSet>
      <dgm:spPr/>
    </dgm:pt>
    <dgm:pt modelId="{2F509019-D7C3-4330-8A90-C79ED67AA602}" type="pres">
      <dgm:prSet presAssocID="{D27E558D-492F-45EB-8F20-DC217B86A4F0}" presName="FourNodes_3" presStyleLbl="node1" presStyleIdx="2" presStyleCnt="4">
        <dgm:presLayoutVars>
          <dgm:bulletEnabled val="1"/>
        </dgm:presLayoutVars>
      </dgm:prSet>
      <dgm:spPr/>
    </dgm:pt>
    <dgm:pt modelId="{06F03648-978F-4AC7-A578-96D5FE99A0D2}" type="pres">
      <dgm:prSet presAssocID="{D27E558D-492F-45EB-8F20-DC217B86A4F0}" presName="FourNodes_4" presStyleLbl="node1" presStyleIdx="3" presStyleCnt="4">
        <dgm:presLayoutVars>
          <dgm:bulletEnabled val="1"/>
        </dgm:presLayoutVars>
      </dgm:prSet>
      <dgm:spPr/>
    </dgm:pt>
    <dgm:pt modelId="{0FE3C20E-1538-4B31-9C49-911F4BB1D572}" type="pres">
      <dgm:prSet presAssocID="{D27E558D-492F-45EB-8F20-DC217B86A4F0}" presName="FourConn_1-2" presStyleLbl="fgAccFollowNode1" presStyleIdx="0" presStyleCnt="3">
        <dgm:presLayoutVars>
          <dgm:bulletEnabled val="1"/>
        </dgm:presLayoutVars>
      </dgm:prSet>
      <dgm:spPr/>
    </dgm:pt>
    <dgm:pt modelId="{C3CA3FEA-AFFD-4F1C-BFE9-3B51A4FEEAEA}" type="pres">
      <dgm:prSet presAssocID="{D27E558D-492F-45EB-8F20-DC217B86A4F0}" presName="FourConn_2-3" presStyleLbl="fgAccFollowNode1" presStyleIdx="1" presStyleCnt="3">
        <dgm:presLayoutVars>
          <dgm:bulletEnabled val="1"/>
        </dgm:presLayoutVars>
      </dgm:prSet>
      <dgm:spPr/>
    </dgm:pt>
    <dgm:pt modelId="{9AF1CDB1-A905-408A-8B9D-AD5D2D5CCABA}" type="pres">
      <dgm:prSet presAssocID="{D27E558D-492F-45EB-8F20-DC217B86A4F0}" presName="FourConn_3-4" presStyleLbl="fgAccFollowNode1" presStyleIdx="2" presStyleCnt="3">
        <dgm:presLayoutVars>
          <dgm:bulletEnabled val="1"/>
        </dgm:presLayoutVars>
      </dgm:prSet>
      <dgm:spPr/>
    </dgm:pt>
    <dgm:pt modelId="{FA29CD68-6BBE-4D40-B8B8-4FAEC861BD52}" type="pres">
      <dgm:prSet presAssocID="{D27E558D-492F-45EB-8F20-DC217B86A4F0}" presName="FourNodes_1_text" presStyleLbl="node1" presStyleIdx="3" presStyleCnt="4">
        <dgm:presLayoutVars>
          <dgm:bulletEnabled val="1"/>
        </dgm:presLayoutVars>
      </dgm:prSet>
      <dgm:spPr/>
    </dgm:pt>
    <dgm:pt modelId="{34B67BA5-4263-47E2-A2E3-893A38F805DF}" type="pres">
      <dgm:prSet presAssocID="{D27E558D-492F-45EB-8F20-DC217B86A4F0}" presName="FourNodes_2_text" presStyleLbl="node1" presStyleIdx="3" presStyleCnt="4">
        <dgm:presLayoutVars>
          <dgm:bulletEnabled val="1"/>
        </dgm:presLayoutVars>
      </dgm:prSet>
      <dgm:spPr/>
    </dgm:pt>
    <dgm:pt modelId="{B941F297-D576-4323-AC28-F2C9E1FFA95D}" type="pres">
      <dgm:prSet presAssocID="{D27E558D-492F-45EB-8F20-DC217B86A4F0}" presName="FourNodes_3_text" presStyleLbl="node1" presStyleIdx="3" presStyleCnt="4">
        <dgm:presLayoutVars>
          <dgm:bulletEnabled val="1"/>
        </dgm:presLayoutVars>
      </dgm:prSet>
      <dgm:spPr/>
    </dgm:pt>
    <dgm:pt modelId="{3593BEB6-9364-446E-90B8-04CAF66C2822}" type="pres">
      <dgm:prSet presAssocID="{D27E558D-492F-45EB-8F20-DC217B86A4F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BED6D10-CA72-4C8D-995B-839E3B529D35}" type="presOf" srcId="{58E1D6C0-5C3F-41FF-BAEE-FF0F28FB8860}" destId="{3593BEB6-9364-446E-90B8-04CAF66C2822}" srcOrd="1" destOrd="0" presId="urn:microsoft.com/office/officeart/2005/8/layout/vProcess5"/>
    <dgm:cxn modelId="{7DF7F416-A873-49FE-B83D-C96054F3439F}" type="presOf" srcId="{C3A1EB92-73DC-458C-8FF7-8EE75AF2DC69}" destId="{C3CA3FEA-AFFD-4F1C-BFE9-3B51A4FEEAEA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CCCE2F28-F6DC-43F7-9FB3-21CA8B9555ED}" type="presOf" srcId="{F349B6D6-D1D9-4943-A5BC-AA5D5F77F922}" destId="{9AF1CDB1-A905-408A-8B9D-AD5D2D5CCABA}" srcOrd="0" destOrd="0" presId="urn:microsoft.com/office/officeart/2005/8/layout/vProcess5"/>
    <dgm:cxn modelId="{FB343D2D-33F7-4264-8D38-34E420D81C96}" type="presOf" srcId="{7EC45586-BEB4-4037-AAB1-F379CA79BDD8}" destId="{7C260905-B24A-477B-A545-4DCCFBAA2225}" srcOrd="0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D29DF538-D046-4A97-A24F-CC4F638ECB39}" type="presOf" srcId="{7EC45586-BEB4-4037-AAB1-F379CA79BDD8}" destId="{FA29CD68-6BBE-4D40-B8B8-4FAEC861BD52}" srcOrd="1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375B0E56-0E49-4F34-A3F3-3E9049B95777}" type="presOf" srcId="{EDEA6362-115B-42D1-A581-DE7516E011FD}" destId="{B941F297-D576-4323-AC28-F2C9E1FFA95D}" srcOrd="1" destOrd="0" presId="urn:microsoft.com/office/officeart/2005/8/layout/vProcess5"/>
    <dgm:cxn modelId="{D81191B8-5180-4BBA-A6AB-B1FFF337DF6F}" type="presOf" srcId="{6892768E-45CE-4ADB-B99B-93CEC48CA7E4}" destId="{8516C313-0505-4DDB-8CED-22B360ABB11C}" srcOrd="0" destOrd="0" presId="urn:microsoft.com/office/officeart/2005/8/layout/vProcess5"/>
    <dgm:cxn modelId="{D9B724BB-264D-4B1C-BADB-93F3EFFCC07E}" type="presOf" srcId="{EDEA6362-115B-42D1-A581-DE7516E011FD}" destId="{2F509019-D7C3-4330-8A90-C79ED67AA602}" srcOrd="0" destOrd="0" presId="urn:microsoft.com/office/officeart/2005/8/layout/vProcess5"/>
    <dgm:cxn modelId="{9DFB54C9-C1CD-4C38-8E66-32F56EED1BCE}" type="presOf" srcId="{6892768E-45CE-4ADB-B99B-93CEC48CA7E4}" destId="{34B67BA5-4263-47E2-A2E3-893A38F805DF}" srcOrd="1" destOrd="0" presId="urn:microsoft.com/office/officeart/2005/8/layout/vProcess5"/>
    <dgm:cxn modelId="{C09E6DCB-E59F-414D-BF31-36B97F316ED2}" type="presOf" srcId="{58E1D6C0-5C3F-41FF-BAEE-FF0F28FB8860}" destId="{06F03648-978F-4AC7-A578-96D5FE99A0D2}" srcOrd="0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BF87ECEC-F1D3-4721-A564-54B708C5CB33}" type="presOf" srcId="{A2940FB8-741F-4DFA-A25D-02024FB144DB}" destId="{0FE3C20E-1538-4B31-9C49-911F4BB1D572}" srcOrd="0" destOrd="0" presId="urn:microsoft.com/office/officeart/2005/8/layout/vProcess5"/>
    <dgm:cxn modelId="{0F7F6984-56C0-49B8-A300-372BB754C0C1}" type="presParOf" srcId="{3AEEEACD-38F5-4322-A782-FF1BB9AB578F}" destId="{515A89F7-41D5-4123-ADED-2AA2FA9DA278}" srcOrd="0" destOrd="0" presId="urn:microsoft.com/office/officeart/2005/8/layout/vProcess5"/>
    <dgm:cxn modelId="{34EAB9E6-2732-4447-9531-98466ACD7B2D}" type="presParOf" srcId="{3AEEEACD-38F5-4322-A782-FF1BB9AB578F}" destId="{7C260905-B24A-477B-A545-4DCCFBAA2225}" srcOrd="1" destOrd="0" presId="urn:microsoft.com/office/officeart/2005/8/layout/vProcess5"/>
    <dgm:cxn modelId="{CFD60A8A-0146-4301-88AD-223C7EFE9C0A}" type="presParOf" srcId="{3AEEEACD-38F5-4322-A782-FF1BB9AB578F}" destId="{8516C313-0505-4DDB-8CED-22B360ABB11C}" srcOrd="2" destOrd="0" presId="urn:microsoft.com/office/officeart/2005/8/layout/vProcess5"/>
    <dgm:cxn modelId="{6C74C656-D7B3-4E4E-B4CA-93D0E6A53A70}" type="presParOf" srcId="{3AEEEACD-38F5-4322-A782-FF1BB9AB578F}" destId="{2F509019-D7C3-4330-8A90-C79ED67AA602}" srcOrd="3" destOrd="0" presId="urn:microsoft.com/office/officeart/2005/8/layout/vProcess5"/>
    <dgm:cxn modelId="{9A141AE9-A667-4F26-9BF6-4B73BE2273B0}" type="presParOf" srcId="{3AEEEACD-38F5-4322-A782-FF1BB9AB578F}" destId="{06F03648-978F-4AC7-A578-96D5FE99A0D2}" srcOrd="4" destOrd="0" presId="urn:microsoft.com/office/officeart/2005/8/layout/vProcess5"/>
    <dgm:cxn modelId="{B11478F4-69C4-4B7F-B4DE-1B3C1F9DDD43}" type="presParOf" srcId="{3AEEEACD-38F5-4322-A782-FF1BB9AB578F}" destId="{0FE3C20E-1538-4B31-9C49-911F4BB1D572}" srcOrd="5" destOrd="0" presId="urn:microsoft.com/office/officeart/2005/8/layout/vProcess5"/>
    <dgm:cxn modelId="{EE5EAE88-084E-4477-9F64-DBA617E88949}" type="presParOf" srcId="{3AEEEACD-38F5-4322-A782-FF1BB9AB578F}" destId="{C3CA3FEA-AFFD-4F1C-BFE9-3B51A4FEEAEA}" srcOrd="6" destOrd="0" presId="urn:microsoft.com/office/officeart/2005/8/layout/vProcess5"/>
    <dgm:cxn modelId="{8A32EE2A-F90B-4ACE-AF52-ECD889D1FD69}" type="presParOf" srcId="{3AEEEACD-38F5-4322-A782-FF1BB9AB578F}" destId="{9AF1CDB1-A905-408A-8B9D-AD5D2D5CCABA}" srcOrd="7" destOrd="0" presId="urn:microsoft.com/office/officeart/2005/8/layout/vProcess5"/>
    <dgm:cxn modelId="{ACDF3754-9CE6-4A07-817E-C8C38F58EB88}" type="presParOf" srcId="{3AEEEACD-38F5-4322-A782-FF1BB9AB578F}" destId="{FA29CD68-6BBE-4D40-B8B8-4FAEC861BD52}" srcOrd="8" destOrd="0" presId="urn:microsoft.com/office/officeart/2005/8/layout/vProcess5"/>
    <dgm:cxn modelId="{3CD0E277-5B86-4245-90D6-B6D435302B9C}" type="presParOf" srcId="{3AEEEACD-38F5-4322-A782-FF1BB9AB578F}" destId="{34B67BA5-4263-47E2-A2E3-893A38F805DF}" srcOrd="9" destOrd="0" presId="urn:microsoft.com/office/officeart/2005/8/layout/vProcess5"/>
    <dgm:cxn modelId="{6489DDC5-EAF1-4818-8D42-462C1FC825F1}" type="presParOf" srcId="{3AEEEACD-38F5-4322-A782-FF1BB9AB578F}" destId="{B941F297-D576-4323-AC28-F2C9E1FFA95D}" srcOrd="10" destOrd="0" presId="urn:microsoft.com/office/officeart/2005/8/layout/vProcess5"/>
    <dgm:cxn modelId="{8845FD25-FB4A-42C9-A4A7-415572CF6E37}" type="presParOf" srcId="{3AEEEACD-38F5-4322-A782-FF1BB9AB578F}" destId="{3593BEB6-9364-446E-90B8-04CAF66C282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custT="1"/>
      <dgm:spPr/>
      <dgm:t>
        <a:bodyPr/>
        <a:lstStyle/>
        <a:p>
          <a:r>
            <a:rPr lang="ru-RU" sz="2200" b="0" i="0" baseline="0" dirty="0">
              <a:latin typeface="+mn-lt"/>
            </a:rPr>
            <a:t>Преобразование даты (</a:t>
          </a:r>
          <a:r>
            <a:rPr lang="ru-RU" sz="2200" b="0" i="0" baseline="0" dirty="0" err="1">
              <a:latin typeface="+mn-lt"/>
            </a:rPr>
            <a:t>report_date</a:t>
          </a:r>
          <a:r>
            <a:rPr lang="ru-RU" sz="2200" b="0" i="0" baseline="0" dirty="0">
              <a:latin typeface="+mn-lt"/>
            </a:rPr>
            <a:t>) в формат </a:t>
          </a:r>
          <a:r>
            <a:rPr lang="ru-RU" sz="2200" b="0" i="0" baseline="0" dirty="0" err="1">
              <a:latin typeface="+mn-lt"/>
            </a:rPr>
            <a:t>datetime</a:t>
          </a:r>
          <a:r>
            <a:rPr lang="ru-RU" sz="2200" b="0" i="0" baseline="0" dirty="0">
              <a:latin typeface="+mn-lt"/>
            </a:rPr>
            <a:t> и создание признаков:</a:t>
          </a:r>
          <a:endParaRPr lang="ru-RU" sz="2200" dirty="0">
            <a:latin typeface="+mn-lt"/>
          </a:endParaRPr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961F6570-0C16-430E-8F21-05FD6D423BC4}">
      <dgm:prSet custT="1"/>
      <dgm:spPr/>
      <dgm:t>
        <a:bodyPr/>
        <a:lstStyle/>
        <a:p>
          <a:r>
            <a:rPr lang="ru-RU" sz="2200" b="0" i="0" baseline="0" dirty="0">
              <a:solidFill>
                <a:schemeClr val="accent6"/>
              </a:solidFill>
              <a:latin typeface="+mn-lt"/>
            </a:rPr>
            <a:t>Разница между отчетными датами.</a:t>
          </a:r>
          <a:endParaRPr lang="ru-RU" sz="2200" dirty="0">
            <a:solidFill>
              <a:schemeClr val="accent6"/>
            </a:solidFill>
            <a:latin typeface="+mn-lt"/>
          </a:endParaRPr>
        </a:p>
      </dgm:t>
    </dgm:pt>
    <dgm:pt modelId="{04DD3AE7-9424-458D-98FC-0793829424E5}" type="parTrans" cxnId="{9419B0A6-D46F-4076-9A19-7732BBFC3D60}">
      <dgm:prSet/>
      <dgm:spPr/>
      <dgm:t>
        <a:bodyPr/>
        <a:lstStyle/>
        <a:p>
          <a:endParaRPr lang="ru-RU"/>
        </a:p>
      </dgm:t>
    </dgm:pt>
    <dgm:pt modelId="{0C9B0EF0-BC45-4C2F-80A6-33F3AA0CC175}" type="sibTrans" cxnId="{9419B0A6-D46F-4076-9A19-7732BBFC3D60}">
      <dgm:prSet/>
      <dgm:spPr/>
      <dgm:t>
        <a:bodyPr/>
        <a:lstStyle/>
        <a:p>
          <a:endParaRPr lang="ru-RU"/>
        </a:p>
      </dgm:t>
    </dgm:pt>
    <dgm:pt modelId="{009CC17B-39B3-4E59-B79B-951F16B5B329}">
      <dgm:prSet custT="1"/>
      <dgm:spPr/>
      <dgm:t>
        <a:bodyPr/>
        <a:lstStyle/>
        <a:p>
          <a:r>
            <a:rPr lang="ru-RU" sz="2200" b="0" i="0" baseline="0" dirty="0">
              <a:solidFill>
                <a:schemeClr val="accent6"/>
              </a:solidFill>
              <a:latin typeface="+mn-lt"/>
            </a:rPr>
            <a:t>Накопительный индекс записей по клиентам.</a:t>
          </a:r>
          <a:endParaRPr lang="ru-RU" sz="2200" dirty="0">
            <a:solidFill>
              <a:schemeClr val="accent6"/>
            </a:solidFill>
            <a:latin typeface="+mn-lt"/>
          </a:endParaRPr>
        </a:p>
      </dgm:t>
    </dgm:pt>
    <dgm:pt modelId="{387C5EF2-4E09-4B56-9044-6681057F53CE}" type="parTrans" cxnId="{2E445027-D4E6-445C-BCD0-62B3C2721155}">
      <dgm:prSet/>
      <dgm:spPr/>
      <dgm:t>
        <a:bodyPr/>
        <a:lstStyle/>
        <a:p>
          <a:endParaRPr lang="ru-RU"/>
        </a:p>
      </dgm:t>
    </dgm:pt>
    <dgm:pt modelId="{6E380562-3A03-4FC7-9B04-75F49D3C27B0}" type="sibTrans" cxnId="{2E445027-D4E6-445C-BCD0-62B3C2721155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r>
            <a:rPr lang="ru-RU" sz="2200" b="0" i="0" baseline="0" dirty="0">
              <a:latin typeface="+mn-lt"/>
            </a:rPr>
            <a:t>Удаление низкокачественных колонок (</a:t>
          </a:r>
          <a:r>
            <a:rPr lang="en-US" sz="2200" b="0" i="0" baseline="0" dirty="0">
              <a:latin typeface="+mn-lt"/>
            </a:rPr>
            <a:t>&lt; 75%</a:t>
          </a:r>
          <a:r>
            <a:rPr lang="ru-RU" sz="2200" b="0" i="0" baseline="0" dirty="0">
              <a:latin typeface="+mn-lt"/>
            </a:rPr>
            <a:t>)</a:t>
          </a:r>
          <a:endParaRPr lang="ru-RU" sz="2200" dirty="0">
            <a:latin typeface="+mn-lt"/>
          </a:endParaRPr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D157105C-6E49-4FA0-9E23-0FB9A45FB06C}">
      <dgm:prSet custT="1"/>
      <dgm:spPr/>
      <dgm:t>
        <a:bodyPr/>
        <a:lstStyle/>
        <a:p>
          <a:r>
            <a:rPr lang="ru-RU" sz="2200" b="0" i="0" baseline="0" dirty="0">
              <a:latin typeface="+mn-lt"/>
            </a:rPr>
            <a:t>Заполнение пропущенных значений медианой</a:t>
          </a:r>
          <a:endParaRPr lang="ru-RU" sz="2200" dirty="0">
            <a:latin typeface="+mn-lt"/>
          </a:endParaRPr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86FBC748-4EAB-4E24-8A49-ECF7A3003B7B}">
      <dgm:prSet custT="1"/>
      <dgm:spPr/>
      <dgm:t>
        <a:bodyPr/>
        <a:lstStyle/>
        <a:p>
          <a:pPr rtl="0"/>
          <a:r>
            <a:rPr lang="ru-RU" sz="2200">
              <a:latin typeface="+mn-lt"/>
            </a:rPr>
            <a:t>Заполнение пустых значений верхними и нижними данными по колонке</a:t>
          </a:r>
          <a:endParaRPr lang="ru-RU" sz="2200" dirty="0">
            <a:latin typeface="+mn-lt"/>
          </a:endParaRPr>
        </a:p>
      </dgm:t>
    </dgm:pt>
    <dgm:pt modelId="{86FFE3D4-06C5-419E-AB7C-F5B90D8B5729}" type="parTrans" cxnId="{6157540F-F35F-41A3-BEB7-1F8912611AB8}">
      <dgm:prSet/>
      <dgm:spPr/>
      <dgm:t>
        <a:bodyPr/>
        <a:lstStyle/>
        <a:p>
          <a:endParaRPr lang="ru-RU"/>
        </a:p>
      </dgm:t>
    </dgm:pt>
    <dgm:pt modelId="{273FE464-6422-4A9D-A361-25D2ED3CC872}" type="sibTrans" cxnId="{6157540F-F35F-41A3-BEB7-1F8912611AB8}">
      <dgm:prSet/>
      <dgm:spPr/>
      <dgm:t>
        <a:bodyPr/>
        <a:lstStyle/>
        <a:p>
          <a:endParaRPr lang="ru-RU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2C37B3-FAC0-4CB7-9CD5-DC84A5779B2B}" type="pres">
      <dgm:prSet presAssocID="{5974ABCA-536D-4E55-BCDB-8DE1185E0703}" presName="childText" presStyleLbl="revTx" presStyleIdx="0" presStyleCnt="1">
        <dgm:presLayoutVars>
          <dgm:bulletEnabled val="1"/>
        </dgm:presLayoutVars>
      </dgm:prSet>
      <dgm:spPr/>
    </dgm:pt>
    <dgm:pt modelId="{54F93E60-3F89-4FCC-BC7A-19D2BC25F68D}" type="pres">
      <dgm:prSet presAssocID="{372C5B87-C016-49C7-9683-E43FA08C24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F33C721B-5D1C-4364-AD5C-A949DE65B610}" type="pres">
      <dgm:prSet presAssocID="{86FBC748-4EAB-4E24-8A49-ECF7A3003B7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7BE546-16A3-4A7B-9AB9-894E5E00C57F}" type="pres">
      <dgm:prSet presAssocID="{273FE464-6422-4A9D-A361-25D2ED3CC872}" presName="spacer" presStyleCnt="0"/>
      <dgm:spPr/>
    </dgm:pt>
    <dgm:pt modelId="{79643739-1E69-4350-AC45-D4E04CC50E89}" type="pres">
      <dgm:prSet presAssocID="{D157105C-6E49-4FA0-9E23-0FB9A45FB06C}" presName="parentText" presStyleLbl="node1" presStyleIdx="3" presStyleCnt="4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157540F-F35F-41A3-BEB7-1F8912611AB8}" srcId="{75334B4E-01D1-45B5-8DEF-032666224E25}" destId="{86FBC748-4EAB-4E24-8A49-ECF7A3003B7B}" srcOrd="2" destOrd="0" parTransId="{86FFE3D4-06C5-419E-AB7C-F5B90D8B5729}" sibTransId="{273FE464-6422-4A9D-A361-25D2ED3CC872}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2E445027-D4E6-445C-BCD0-62B3C2721155}" srcId="{5974ABCA-536D-4E55-BCDB-8DE1185E0703}" destId="{009CC17B-39B3-4E59-B79B-951F16B5B329}" srcOrd="1" destOrd="0" parTransId="{387C5EF2-4E09-4B56-9044-6681057F53CE}" sibTransId="{6E380562-3A03-4FC7-9B04-75F49D3C27B0}"/>
    <dgm:cxn modelId="{6C091F47-163A-4BF2-BA7D-9A9DCA63CCD4}" type="presOf" srcId="{009CC17B-39B3-4E59-B79B-951F16B5B329}" destId="{D52C37B3-FAC0-4CB7-9CD5-DC84A5779B2B}" srcOrd="0" destOrd="1" presId="urn:microsoft.com/office/officeart/2005/8/layout/vList2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C0144588-8EE2-4C19-9D93-CA8C287AED93}" srcId="{75334B4E-01D1-45B5-8DEF-032666224E25}" destId="{D157105C-6E49-4FA0-9E23-0FB9A45FB06C}" srcOrd="3" destOrd="0" parTransId="{67FA3062-E956-41C3-9B9F-5A0DD7B8600F}" sibTransId="{A00A8B5C-07C4-41AD-896C-4B2ECE49C723}"/>
    <dgm:cxn modelId="{1DEBF99A-4683-40BF-96AA-4C5E659CAAE8}" type="presOf" srcId="{961F6570-0C16-430E-8F21-05FD6D423BC4}" destId="{D52C37B3-FAC0-4CB7-9CD5-DC84A5779B2B}" srcOrd="0" destOrd="0" presId="urn:microsoft.com/office/officeart/2005/8/layout/vList2"/>
    <dgm:cxn modelId="{9419B0A6-D46F-4076-9A19-7732BBFC3D60}" srcId="{5974ABCA-536D-4E55-BCDB-8DE1185E0703}" destId="{961F6570-0C16-430E-8F21-05FD6D423BC4}" srcOrd="0" destOrd="0" parTransId="{04DD3AE7-9424-458D-98FC-0793829424E5}" sibTransId="{0C9B0EF0-BC45-4C2F-80A6-33F3AA0CC175}"/>
    <dgm:cxn modelId="{FE64D7AE-0C49-427F-90A7-59BB3451488B}" type="presOf" srcId="{372C5B87-C016-49C7-9683-E43FA08C2475}" destId="{54F93E60-3F89-4FCC-BC7A-19D2BC25F68D}" srcOrd="0" destOrd="0" presId="urn:microsoft.com/office/officeart/2005/8/layout/vList2"/>
    <dgm:cxn modelId="{37A6C0B7-5993-49AD-8BC7-F1BAF03AB225}" type="presOf" srcId="{D157105C-6E49-4FA0-9E23-0FB9A45FB06C}" destId="{79643739-1E69-4350-AC45-D4E04CC50E89}" srcOrd="0" destOrd="0" presId="urn:microsoft.com/office/officeart/2005/8/layout/vList2"/>
    <dgm:cxn modelId="{D6F76ED5-E7C0-49BB-82DA-7D65D5AA0E46}" type="presOf" srcId="{5974ABCA-536D-4E55-BCDB-8DE1185E0703}" destId="{055D4408-6DD1-4E3C-9496-33BCFA59FE36}" srcOrd="0" destOrd="0" presId="urn:microsoft.com/office/officeart/2005/8/layout/vList2"/>
    <dgm:cxn modelId="{D62087DD-CA61-4037-81E0-AA8A47AC7DCB}" type="presOf" srcId="{86FBC748-4EAB-4E24-8A49-ECF7A3003B7B}" destId="{F33C721B-5D1C-4364-AD5C-A949DE65B610}" srcOrd="0" destOrd="0" presId="urn:microsoft.com/office/officeart/2005/8/layout/vList2"/>
    <dgm:cxn modelId="{1D6834ED-E782-4F82-8660-C1E05B0F69BC}" srcId="{75334B4E-01D1-45B5-8DEF-032666224E25}" destId="{372C5B87-C016-49C7-9683-E43FA08C2475}" srcOrd="1" destOrd="0" parTransId="{98381A72-075E-43CA-B6F6-7493C6B34CAB}" sibTransId="{8AF824CF-84F6-489E-BC6A-BBAA2FA16428}"/>
    <dgm:cxn modelId="{DB765346-39EF-4A7E-B843-009FA178F0D2}" type="presParOf" srcId="{A195C863-EDFE-4B08-A0BA-4BA28CFAA159}" destId="{055D4408-6DD1-4E3C-9496-33BCFA59FE36}" srcOrd="0" destOrd="0" presId="urn:microsoft.com/office/officeart/2005/8/layout/vList2"/>
    <dgm:cxn modelId="{D178DDE4-5FEA-4252-8A68-FF48B711290B}" type="presParOf" srcId="{A195C863-EDFE-4B08-A0BA-4BA28CFAA159}" destId="{D52C37B3-FAC0-4CB7-9CD5-DC84A5779B2B}" srcOrd="1" destOrd="0" presId="urn:microsoft.com/office/officeart/2005/8/layout/vList2"/>
    <dgm:cxn modelId="{EB20F2F3-60A9-4D21-A274-3ED7CC0C436D}" type="presParOf" srcId="{A195C863-EDFE-4B08-A0BA-4BA28CFAA159}" destId="{54F93E60-3F89-4FCC-BC7A-19D2BC25F68D}" srcOrd="2" destOrd="0" presId="urn:microsoft.com/office/officeart/2005/8/layout/vList2"/>
    <dgm:cxn modelId="{4A0E27E9-84C4-4999-9F79-1907A4458A64}" type="presParOf" srcId="{A195C863-EDFE-4B08-A0BA-4BA28CFAA159}" destId="{49A12002-9C97-4093-9605-BF8029970278}" srcOrd="3" destOrd="0" presId="urn:microsoft.com/office/officeart/2005/8/layout/vList2"/>
    <dgm:cxn modelId="{CED86F92-5116-4759-80DA-F72EB2757A84}" type="presParOf" srcId="{A195C863-EDFE-4B08-A0BA-4BA28CFAA159}" destId="{F33C721B-5D1C-4364-AD5C-A949DE65B610}" srcOrd="4" destOrd="0" presId="urn:microsoft.com/office/officeart/2005/8/layout/vList2"/>
    <dgm:cxn modelId="{96117864-3B97-461A-AE50-9B152302B252}" type="presParOf" srcId="{A195C863-EDFE-4B08-A0BA-4BA28CFAA159}" destId="{FF7BE546-16A3-4A7B-9AB9-894E5E00C57F}" srcOrd="5" destOrd="0" presId="urn:microsoft.com/office/officeart/2005/8/layout/vList2"/>
    <dgm:cxn modelId="{73EAAD40-BF38-4496-9CB9-18D39C1DEE1C}" type="presParOf" srcId="{A195C863-EDFE-4B08-A0BA-4BA28CFAA159}" destId="{79643739-1E69-4350-AC45-D4E04CC50E8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853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Сократить расходы на неэффективные рассылки.</a:t>
          </a:r>
        </a:p>
      </dsp:txBody>
      <dsp:txXfrm>
        <a:off x="71399" y="63546"/>
        <a:ext cx="3048361" cy="2042540"/>
      </dsp:txXfrm>
    </dsp:sp>
    <dsp:sp modelId="{E83067C5-CF98-443B-8FD4-E5096CE2AE7C}">
      <dsp:nvSpPr>
        <dsp:cNvPr id="0" name=""/>
        <dsp:cNvSpPr/>
      </dsp:nvSpPr>
      <dsp:spPr>
        <a:xfrm>
          <a:off x="371678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Снизить раздражение клиентов, </a:t>
          </a:r>
          <a:r>
            <a:rPr lang="ru-RU" sz="2400" kern="1200" dirty="0" err="1"/>
            <a:t>минимизируя</a:t>
          </a:r>
          <a:r>
            <a:rPr lang="ru-RU" sz="2400" kern="1200" dirty="0"/>
            <a:t> ненужные сообщения.</a:t>
          </a:r>
        </a:p>
      </dsp:txBody>
      <dsp:txXfrm>
        <a:off x="3780328" y="63546"/>
        <a:ext cx="3048361" cy="2042540"/>
      </dsp:txXfrm>
    </dsp:sp>
    <dsp:sp modelId="{F1D043FD-0117-4BFD-985F-7527F748244B}">
      <dsp:nvSpPr>
        <dsp:cNvPr id="0" name=""/>
        <dsp:cNvSpPr/>
      </dsp:nvSpPr>
      <dsp:spPr>
        <a:xfrm>
          <a:off x="742571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Улучшить лояльность клиентов через целевой подход.</a:t>
          </a:r>
        </a:p>
      </dsp:txBody>
      <dsp:txXfrm>
        <a:off x="7489258" y="63546"/>
        <a:ext cx="3048361" cy="204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60905-B24A-477B-A545-4DCCFBAA2225}">
      <dsp:nvSpPr>
        <dsp:cNvPr id="0" name=""/>
        <dsp:cNvSpPr/>
      </dsp:nvSpPr>
      <dsp:spPr>
        <a:xfrm>
          <a:off x="0" y="0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Подготовка данных</a:t>
          </a:r>
          <a:endParaRPr lang="ru-RU" sz="4300" kern="1200" dirty="0"/>
        </a:p>
      </dsp:txBody>
      <dsp:txXfrm>
        <a:off x="29039" y="29039"/>
        <a:ext cx="7395888" cy="933376"/>
      </dsp:txXfrm>
    </dsp:sp>
    <dsp:sp modelId="{8516C313-0505-4DDB-8CED-22B360ABB11C}">
      <dsp:nvSpPr>
        <dsp:cNvPr id="0" name=""/>
        <dsp:cNvSpPr/>
      </dsp:nvSpPr>
      <dsp:spPr>
        <a:xfrm>
          <a:off x="716022" y="1171719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/>
            <a:t>Предобработка данных</a:t>
          </a:r>
          <a:endParaRPr lang="ru-RU" sz="4300" kern="1200"/>
        </a:p>
      </dsp:txBody>
      <dsp:txXfrm>
        <a:off x="745061" y="1200758"/>
        <a:ext cx="7130977" cy="933376"/>
      </dsp:txXfrm>
    </dsp:sp>
    <dsp:sp modelId="{2F509019-D7C3-4330-8A90-C79ED67AA602}">
      <dsp:nvSpPr>
        <dsp:cNvPr id="0" name=""/>
        <dsp:cNvSpPr/>
      </dsp:nvSpPr>
      <dsp:spPr>
        <a:xfrm>
          <a:off x="1421358" y="234343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Обучение моделей</a:t>
          </a:r>
          <a:endParaRPr lang="ru-RU" sz="4300" kern="1200" dirty="0"/>
        </a:p>
      </dsp:txBody>
      <dsp:txXfrm>
        <a:off x="1450397" y="2372477"/>
        <a:ext cx="7141664" cy="933376"/>
      </dsp:txXfrm>
    </dsp:sp>
    <dsp:sp modelId="{06F03648-978F-4AC7-A578-96D5FE99A0D2}">
      <dsp:nvSpPr>
        <dsp:cNvPr id="0" name=""/>
        <dsp:cNvSpPr/>
      </dsp:nvSpPr>
      <dsp:spPr>
        <a:xfrm>
          <a:off x="2137381" y="351515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/>
            <a:t>Выбор финальной модели</a:t>
          </a:r>
          <a:endParaRPr lang="ru-RU" sz="4300" kern="1200"/>
        </a:p>
      </dsp:txBody>
      <dsp:txXfrm>
        <a:off x="2166420" y="3544197"/>
        <a:ext cx="7130977" cy="933376"/>
      </dsp:txXfrm>
    </dsp:sp>
    <dsp:sp modelId="{0FE3C20E-1538-4B31-9C49-911F4BB1D572}">
      <dsp:nvSpPr>
        <dsp:cNvPr id="0" name=""/>
        <dsp:cNvSpPr/>
      </dsp:nvSpPr>
      <dsp:spPr>
        <a:xfrm>
          <a:off x="7905078" y="759364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8050078" y="759364"/>
        <a:ext cx="354445" cy="484945"/>
      </dsp:txXfrm>
    </dsp:sp>
    <dsp:sp modelId="{C3CA3FEA-AFFD-4F1C-BFE9-3B51A4FEEAEA}">
      <dsp:nvSpPr>
        <dsp:cNvPr id="0" name=""/>
        <dsp:cNvSpPr/>
      </dsp:nvSpPr>
      <dsp:spPr>
        <a:xfrm>
          <a:off x="8621100" y="193108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8766100" y="1931083"/>
        <a:ext cx="354445" cy="484945"/>
      </dsp:txXfrm>
    </dsp:sp>
    <dsp:sp modelId="{9AF1CDB1-A905-408A-8B9D-AD5D2D5CCABA}">
      <dsp:nvSpPr>
        <dsp:cNvPr id="0" name=""/>
        <dsp:cNvSpPr/>
      </dsp:nvSpPr>
      <dsp:spPr>
        <a:xfrm>
          <a:off x="9326436" y="310280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9471436" y="3102803"/>
        <a:ext cx="354445" cy="484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4452"/>
          <a:ext cx="5680318" cy="8744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Преобразование даты (</a:t>
          </a:r>
          <a:r>
            <a:rPr lang="ru-RU" sz="2200" b="0" i="0" kern="1200" baseline="0" dirty="0" err="1">
              <a:latin typeface="+mn-lt"/>
            </a:rPr>
            <a:t>report_date</a:t>
          </a:r>
          <a:r>
            <a:rPr lang="ru-RU" sz="2200" b="0" i="0" kern="1200" baseline="0" dirty="0">
              <a:latin typeface="+mn-lt"/>
            </a:rPr>
            <a:t>) в формат </a:t>
          </a:r>
          <a:r>
            <a:rPr lang="ru-RU" sz="2200" b="0" i="0" kern="1200" baseline="0" dirty="0" err="1">
              <a:latin typeface="+mn-lt"/>
            </a:rPr>
            <a:t>datetime</a:t>
          </a:r>
          <a:r>
            <a:rPr lang="ru-RU" sz="2200" b="0" i="0" kern="1200" baseline="0" dirty="0">
              <a:latin typeface="+mn-lt"/>
            </a:rPr>
            <a:t> и создание признаков:</a:t>
          </a:r>
          <a:endParaRPr lang="ru-RU" sz="2200" kern="1200" dirty="0">
            <a:latin typeface="+mn-lt"/>
          </a:endParaRPr>
        </a:p>
      </dsp:txBody>
      <dsp:txXfrm>
        <a:off x="42687" y="47139"/>
        <a:ext cx="5594944" cy="789077"/>
      </dsp:txXfrm>
    </dsp:sp>
    <dsp:sp modelId="{D52C37B3-FAC0-4CB7-9CD5-DC84A5779B2B}">
      <dsp:nvSpPr>
        <dsp:cNvPr id="0" name=""/>
        <dsp:cNvSpPr/>
      </dsp:nvSpPr>
      <dsp:spPr>
        <a:xfrm>
          <a:off x="0" y="878903"/>
          <a:ext cx="5680318" cy="1038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50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b="0" i="0" kern="1200" baseline="0" dirty="0">
              <a:solidFill>
                <a:schemeClr val="accent6"/>
              </a:solidFill>
              <a:latin typeface="+mn-lt"/>
            </a:rPr>
            <a:t>Разница между отчетными датами.</a:t>
          </a:r>
          <a:endParaRPr lang="ru-RU" sz="2200" kern="1200" dirty="0">
            <a:solidFill>
              <a:schemeClr val="accent6"/>
            </a:solidFill>
            <a:latin typeface="+mn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b="0" i="0" kern="1200" baseline="0" dirty="0">
              <a:solidFill>
                <a:schemeClr val="accent6"/>
              </a:solidFill>
              <a:latin typeface="+mn-lt"/>
            </a:rPr>
            <a:t>Накопительный индекс записей по клиентам.</a:t>
          </a:r>
          <a:endParaRPr lang="ru-RU" sz="2200" kern="1200" dirty="0">
            <a:solidFill>
              <a:schemeClr val="accent6"/>
            </a:solidFill>
            <a:latin typeface="+mn-lt"/>
          </a:endParaRPr>
        </a:p>
      </dsp:txBody>
      <dsp:txXfrm>
        <a:off x="0" y="878903"/>
        <a:ext cx="5680318" cy="1038189"/>
      </dsp:txXfrm>
    </dsp:sp>
    <dsp:sp modelId="{54F93E60-3F89-4FCC-BC7A-19D2BC25F68D}">
      <dsp:nvSpPr>
        <dsp:cNvPr id="0" name=""/>
        <dsp:cNvSpPr/>
      </dsp:nvSpPr>
      <dsp:spPr>
        <a:xfrm>
          <a:off x="0" y="1917093"/>
          <a:ext cx="5680318" cy="8744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Удаление низкокачественных колонок (</a:t>
          </a:r>
          <a:r>
            <a:rPr lang="en-US" sz="2200" b="0" i="0" kern="1200" baseline="0" dirty="0">
              <a:latin typeface="+mn-lt"/>
            </a:rPr>
            <a:t>&lt; 75%</a:t>
          </a:r>
          <a:r>
            <a:rPr lang="ru-RU" sz="2200" b="0" i="0" kern="1200" baseline="0" dirty="0">
              <a:latin typeface="+mn-lt"/>
            </a:rPr>
            <a:t>)</a:t>
          </a:r>
          <a:endParaRPr lang="ru-RU" sz="2200" kern="1200" dirty="0">
            <a:latin typeface="+mn-lt"/>
          </a:endParaRPr>
        </a:p>
      </dsp:txBody>
      <dsp:txXfrm>
        <a:off x="42687" y="1959780"/>
        <a:ext cx="5594944" cy="789077"/>
      </dsp:txXfrm>
    </dsp:sp>
    <dsp:sp modelId="{F33C721B-5D1C-4364-AD5C-A949DE65B610}">
      <dsp:nvSpPr>
        <dsp:cNvPr id="0" name=""/>
        <dsp:cNvSpPr/>
      </dsp:nvSpPr>
      <dsp:spPr>
        <a:xfrm>
          <a:off x="0" y="2805706"/>
          <a:ext cx="5680318" cy="8744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>
              <a:latin typeface="+mn-lt"/>
            </a:rPr>
            <a:t>Заполнение пустых значений верхними и нижними данными по колонке</a:t>
          </a:r>
          <a:endParaRPr lang="ru-RU" sz="2200" kern="1200" dirty="0">
            <a:latin typeface="+mn-lt"/>
          </a:endParaRPr>
        </a:p>
      </dsp:txBody>
      <dsp:txXfrm>
        <a:off x="42687" y="2848393"/>
        <a:ext cx="5594944" cy="789077"/>
      </dsp:txXfrm>
    </dsp:sp>
    <dsp:sp modelId="{79643739-1E69-4350-AC45-D4E04CC50E89}">
      <dsp:nvSpPr>
        <dsp:cNvPr id="0" name=""/>
        <dsp:cNvSpPr/>
      </dsp:nvSpPr>
      <dsp:spPr>
        <a:xfrm>
          <a:off x="0" y="3698771"/>
          <a:ext cx="5680318" cy="8744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Заполнение пропущенных значений медианой</a:t>
          </a:r>
          <a:endParaRPr lang="ru-RU" sz="2200" kern="1200" dirty="0">
            <a:latin typeface="+mn-lt"/>
          </a:endParaRPr>
        </a:p>
      </dsp:txBody>
      <dsp:txXfrm>
        <a:off x="42687" y="3741458"/>
        <a:ext cx="5594944" cy="789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6516686" cy="467995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j-lt"/>
              </a:rPr>
              <a:t>Модель склонности клиента к приобретению машиноместа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839600" y="5843628"/>
            <a:ext cx="612000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strike="noStrike" spc="-1" dirty="0">
                <a:solidFill>
                  <a:srgbClr val="FFFFFF"/>
                </a:solidFill>
              </a:rPr>
              <a:t>Работу выполнили: Затыка Артём, </a:t>
            </a:r>
            <a:r>
              <a:rPr lang="ru-RU" sz="2000" b="0" strike="noStrike" spc="-1" dirty="0" err="1">
                <a:solidFill>
                  <a:srgbClr val="FFFFFF"/>
                </a:solidFill>
              </a:rPr>
              <a:t>Мисюк</a:t>
            </a:r>
            <a:r>
              <a:rPr lang="ru-RU" sz="2000" b="0" strike="noStrike" spc="-1" dirty="0">
                <a:solidFill>
                  <a:srgbClr val="FFFFFF"/>
                </a:solidFill>
              </a:rPr>
              <a:t> Вячеслав</a:t>
            </a:r>
            <a:br>
              <a:rPr sz="2000" dirty="0"/>
            </a:br>
            <a:r>
              <a:rPr lang="ru-RU" sz="2000" b="0" strike="noStrike" spc="-1" dirty="0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вероятности покупки клиентами дополнительных услуг, в частности, машиномест в паркинге.</a:t>
            </a:r>
          </a:p>
          <a:p>
            <a:endParaRPr lang="ru-RU" sz="2400" dirty="0">
              <a:latin typeface="+mn-lt"/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505027"/>
              </p:ext>
            </p:extLst>
          </p:nvPr>
        </p:nvGraphicFramePr>
        <p:xfrm>
          <a:off x="442911" y="2395146"/>
          <a:ext cx="10609019" cy="2169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799178"/>
            <a:ext cx="1060901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ROC-AUC для оценки точности модели.</a:t>
            </a:r>
            <a:endParaRPr lang="ru-RU" sz="2400" dirty="0"/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Выявить клиентов, с высокой вероятностью готовых к покупке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378257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61DF17-402C-4C63-9A78-787D054B9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923" r="2923"/>
          <a:stretch/>
        </p:blipFill>
        <p:spPr>
          <a:xfrm>
            <a:off x="6200177" y="1089026"/>
            <a:ext cx="5545137" cy="4679950"/>
          </a:xfrm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34361"/>
              </p:ext>
            </p:extLst>
          </p:nvPr>
        </p:nvGraphicFramePr>
        <p:xfrm>
          <a:off x="307731" y="1195752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D1758-1685-4654-840E-B7621A24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Балансировка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414C4F-FD7A-4ADA-A197-B3778AE159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50749"/>
            <a:ext cx="7472650" cy="4679950"/>
          </a:xfrm>
        </p:spPr>
        <p:txBody>
          <a:bodyPr/>
          <a:lstStyle/>
          <a:p>
            <a:r>
              <a:rPr lang="ru-RU" sz="2800" dirty="0"/>
              <a:t>В подготовленных данных был обнаружен серьезный дисбаланс классов:</a:t>
            </a:r>
          </a:p>
          <a:p>
            <a:pPr marL="660416" lvl="1" indent="-342900">
              <a:buFont typeface="Arial" panose="020B0604020202020204" pitchFamily="34" charset="0"/>
              <a:buChar char="•"/>
            </a:pPr>
            <a:r>
              <a:rPr lang="ru-RU" sz="2800" b="1" dirty="0"/>
              <a:t>Класс 0 (не купил машиноместо):</a:t>
            </a:r>
            <a:r>
              <a:rPr lang="ru-RU" sz="2800" dirty="0"/>
              <a:t> 97%.</a:t>
            </a:r>
          </a:p>
          <a:p>
            <a:pPr marL="660416" lvl="1" indent="-342900">
              <a:buFont typeface="Arial" panose="020B0604020202020204" pitchFamily="34" charset="0"/>
              <a:buChar char="•"/>
            </a:pPr>
            <a:r>
              <a:rPr lang="ru-RU" sz="2800" b="1" dirty="0"/>
              <a:t>Класс 1 (купил машиноместо):</a:t>
            </a:r>
            <a:r>
              <a:rPr lang="ru-RU" sz="2800" dirty="0"/>
              <a:t> 3%.</a:t>
            </a:r>
          </a:p>
          <a:p>
            <a:r>
              <a:rPr lang="ru-RU" sz="2800" dirty="0"/>
              <a:t>Такой дисбаланс может привести к тому, что модель будет "предпочитать" предсказывать класс 0, игнорируя класс 1, что снизит ее эффективность.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D393E0-5272-4403-B05A-69BC5E6C3A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941" t="-4561" r="10900" b="-10300"/>
          <a:stretch/>
        </p:blipFill>
        <p:spPr>
          <a:xfrm>
            <a:off x="8108350" y="1089026"/>
            <a:ext cx="3636964" cy="4679949"/>
          </a:xfrm>
        </p:spPr>
      </p:pic>
    </p:spTree>
    <p:extLst>
      <p:ext uri="{BB962C8B-B14F-4D97-AF65-F5344CB8AC3E}">
        <p14:creationId xmlns:p14="http://schemas.microsoft.com/office/powerpoint/2010/main" val="2258003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63F00-336B-4012-AD0A-5985236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Балансировка классов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B04C5B-A569-4629-8ABD-E73F744875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1089024"/>
            <a:ext cx="7553325" cy="5021629"/>
          </a:xfrm>
        </p:spPr>
        <p:txBody>
          <a:bodyPr/>
          <a:lstStyle/>
          <a:p>
            <a:r>
              <a:rPr lang="ru-RU" sz="2800" dirty="0"/>
              <a:t>Для устранения дисбаланса использован метод </a:t>
            </a:r>
            <a:r>
              <a:rPr lang="ru-RU" sz="2800" dirty="0" err="1"/>
              <a:t>SMOTETomek</a:t>
            </a:r>
            <a:r>
              <a:rPr lang="ru-R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SMOTE (</a:t>
            </a:r>
            <a:r>
              <a:rPr lang="ru-RU" sz="2800" b="1" dirty="0" err="1"/>
              <a:t>Synthetic</a:t>
            </a:r>
            <a:r>
              <a:rPr lang="ru-RU" sz="2800" b="1" dirty="0"/>
              <a:t> </a:t>
            </a:r>
            <a:r>
              <a:rPr lang="ru-RU" sz="2800" b="1" dirty="0" err="1"/>
              <a:t>Minority</a:t>
            </a:r>
            <a:r>
              <a:rPr lang="ru-RU" sz="2800" b="1" dirty="0"/>
              <a:t> </a:t>
            </a:r>
            <a:r>
              <a:rPr lang="ru-RU" sz="2800" b="1" dirty="0" err="1"/>
              <a:t>Oversampling</a:t>
            </a:r>
            <a:r>
              <a:rPr lang="ru-RU" sz="2800" b="1" dirty="0"/>
              <a:t> </a:t>
            </a:r>
            <a:r>
              <a:rPr lang="ru-RU" sz="2800" b="1" dirty="0" err="1"/>
              <a:t>Technique</a:t>
            </a:r>
            <a:r>
              <a:rPr lang="ru-RU" sz="2800" b="1" dirty="0"/>
              <a:t>):</a:t>
            </a:r>
            <a:endParaRPr lang="ru-RU" sz="2800" dirty="0"/>
          </a:p>
          <a:p>
            <a:pPr marL="1231916" lvl="2" indent="-457200">
              <a:buSzPct val="80000"/>
              <a:buFont typeface="Courier New" panose="02070309020205020404" pitchFamily="49" charset="0"/>
              <a:buChar char="o"/>
            </a:pPr>
            <a:r>
              <a:rPr lang="ru-RU" sz="2800" dirty="0"/>
              <a:t>Добавляет искусственные данные для меньшего класса (класс 1), чтобы уравновесить классы.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Tomek</a:t>
            </a:r>
            <a:r>
              <a:rPr lang="ru-RU" sz="2800" b="1" dirty="0"/>
              <a:t> </a:t>
            </a:r>
            <a:r>
              <a:rPr lang="ru-RU" sz="2800" b="1" dirty="0" err="1"/>
              <a:t>Links</a:t>
            </a:r>
            <a:r>
              <a:rPr lang="ru-RU" sz="2800" b="1" dirty="0"/>
              <a:t>:</a:t>
            </a:r>
            <a:endParaRPr lang="ru-RU" sz="2800" dirty="0"/>
          </a:p>
          <a:p>
            <a:pPr marL="1231916" lvl="2" indent="-457200">
              <a:buSzPct val="80000"/>
              <a:buFont typeface="Courier New" panose="02070309020205020404" pitchFamily="49" charset="0"/>
              <a:buChar char="o"/>
            </a:pPr>
            <a:r>
              <a:rPr lang="ru-RU" sz="2800" dirty="0"/>
              <a:t>Удаляет данные, которые находятся слишком близко к границе классов, что повышает четкость разделения.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064538-7E20-435F-9E19-DC94168441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822" t="-3580" r="8920" b="-3580"/>
          <a:stretch/>
        </p:blipFill>
        <p:spPr>
          <a:xfrm>
            <a:off x="8112125" y="1089024"/>
            <a:ext cx="3636964" cy="4679949"/>
          </a:xfrm>
        </p:spPr>
      </p:pic>
    </p:spTree>
    <p:extLst>
      <p:ext uri="{BB962C8B-B14F-4D97-AF65-F5344CB8AC3E}">
        <p14:creationId xmlns:p14="http://schemas.microsoft.com/office/powerpoint/2010/main" val="40607736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+mj-lt"/>
              </a:rPr>
              <a:t>Важные признаки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648" r="833"/>
          <a:stretch/>
        </p:blipFill>
        <p:spPr>
          <a:xfrm>
            <a:off x="4450080" y="1089024"/>
            <a:ext cx="7295234" cy="4792701"/>
          </a:xfrm>
          <a:prstGeom prst="roundRect">
            <a:avLst>
              <a:gd name="adj" fmla="val 6060"/>
            </a:avLst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442914" y="1184819"/>
            <a:ext cx="3867830" cy="4679950"/>
          </a:xfrm>
        </p:spPr>
        <p:txBody>
          <a:bodyPr/>
          <a:lstStyle/>
          <a:p>
            <a:r>
              <a:rPr lang="ru-RU" sz="2800" dirty="0"/>
              <a:t>В столбчатой диаграмме показаны важные признаки в порядке уменьшения. Именно эти признаки использовались в построении моделей.</a:t>
            </a:r>
          </a:p>
        </p:txBody>
      </p:sp>
    </p:spTree>
    <p:extLst>
      <p:ext uri="{BB962C8B-B14F-4D97-AF65-F5344CB8AC3E}">
        <p14:creationId xmlns:p14="http://schemas.microsoft.com/office/powerpoint/2010/main" val="1355782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+mj-lt"/>
              </a:rPr>
              <a:t>Сравнение моделей</a:t>
            </a:r>
          </a:p>
        </p:txBody>
      </p:sp>
      <p:pic>
        <p:nvPicPr>
          <p:cNvPr id="9" name=" 8"/>
          <p:cNvPicPr>
            <a:picLocks noGrp="1"/>
          </p:cNvPicPr>
          <p:nvPr>
            <p:ph type="pic" sz="quarter" idx="16"/>
          </p:nvPr>
        </p:nvPicPr>
        <p:blipFill rotWithShape="1">
          <a:blip r:embed="rId2"/>
          <a:srcRect t="-1292" b="-1101"/>
          <a:stretch/>
        </p:blipFill>
        <p:spPr>
          <a:xfrm>
            <a:off x="407506" y="1527805"/>
            <a:ext cx="3600000" cy="2880000"/>
          </a:xfrm>
          <a:prstGeom prst="rect">
            <a:avLst/>
          </a:prstGeom>
        </p:spPr>
      </p:pic>
      <p:pic>
        <p:nvPicPr>
          <p:cNvPr id="13" name=" 12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8108351" y="1527805"/>
            <a:ext cx="3569880" cy="2880000"/>
          </a:xfrm>
          <a:prstGeom prst="rect">
            <a:avLst/>
          </a:prstGeom>
        </p:spPr>
      </p:pic>
      <p:pic>
        <p:nvPicPr>
          <p:cNvPr id="12" name=" 11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 t="-1349" b="-526"/>
          <a:stretch/>
        </p:blipFill>
        <p:spPr>
          <a:xfrm>
            <a:off x="4308413" y="1527805"/>
            <a:ext cx="3571288" cy="2880000"/>
          </a:xfrm>
          <a:prstGeom prst="rect">
            <a:avLst/>
          </a:prstGeom>
        </p:spPr>
      </p:pic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357576" y="4522475"/>
          <a:ext cx="3699859" cy="1615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9916">
                  <a:extLst>
                    <a:ext uri="{9D8B030D-6E8A-4147-A177-3AD203B41FA5}">
                      <a16:colId xmlns:a16="http://schemas.microsoft.com/office/drawing/2014/main" val="63434597"/>
                    </a:ext>
                  </a:extLst>
                </a:gridCol>
                <a:gridCol w="1174713">
                  <a:extLst>
                    <a:ext uri="{9D8B030D-6E8A-4147-A177-3AD203B41FA5}">
                      <a16:colId xmlns:a16="http://schemas.microsoft.com/office/drawing/2014/main" val="2412141343"/>
                    </a:ext>
                  </a:extLst>
                </a:gridCol>
                <a:gridCol w="920164">
                  <a:extLst>
                    <a:ext uri="{9D8B030D-6E8A-4147-A177-3AD203B41FA5}">
                      <a16:colId xmlns:a16="http://schemas.microsoft.com/office/drawing/2014/main" val="1391787954"/>
                    </a:ext>
                  </a:extLst>
                </a:gridCol>
                <a:gridCol w="925066">
                  <a:extLst>
                    <a:ext uri="{9D8B030D-6E8A-4147-A177-3AD203B41FA5}">
                      <a16:colId xmlns:a16="http://schemas.microsoft.com/office/drawing/2014/main" val="4161536770"/>
                    </a:ext>
                  </a:extLst>
                </a:gridCol>
              </a:tblGrid>
              <a:tr h="684550"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6"/>
                          </a:solidFill>
                          <a:latin typeface="+mn-lt"/>
                        </a:rPr>
                        <a:t>class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Precision</a:t>
                      </a:r>
                      <a:endParaRPr lang="ru-RU" sz="2000" b="1" i="0" u="none" strike="noStrike" cap="none" spc="0" baseline="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  <a:sym typeface="CoFo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Recall</a:t>
                      </a:r>
                      <a:endParaRPr lang="ru-RU" sz="2000" b="1" i="0" u="none" strike="noStrike" cap="none" spc="0" baseline="0" dirty="0">
                        <a:solidFill>
                          <a:schemeClr val="lt1"/>
                        </a:solidFill>
                        <a:uFillTx/>
                        <a:latin typeface="+mn-lt"/>
                        <a:ea typeface="+mn-ea"/>
                        <a:cs typeface="+mn-cs"/>
                        <a:sym typeface="CoFo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F1-score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401708"/>
                  </a:ext>
                </a:extLst>
              </a:tr>
              <a:tr h="43835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0.3</a:t>
                      </a:r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</a:t>
                      </a:r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</a:t>
                      </a:r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97143"/>
                  </a:ext>
                </a:extLst>
              </a:tr>
              <a:tr h="438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  <a:latin typeface="+mn-lt"/>
                        </a:rPr>
                        <a:t>AUC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0.82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987235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4293832" y="4522475"/>
          <a:ext cx="3585869" cy="16219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7445">
                  <a:extLst>
                    <a:ext uri="{9D8B030D-6E8A-4147-A177-3AD203B41FA5}">
                      <a16:colId xmlns:a16="http://schemas.microsoft.com/office/drawing/2014/main" val="63434597"/>
                    </a:ext>
                  </a:extLst>
                </a:gridCol>
                <a:gridCol w="1173600">
                  <a:extLst>
                    <a:ext uri="{9D8B030D-6E8A-4147-A177-3AD203B41FA5}">
                      <a16:colId xmlns:a16="http://schemas.microsoft.com/office/drawing/2014/main" val="2412141343"/>
                    </a:ext>
                  </a:extLst>
                </a:gridCol>
                <a:gridCol w="880068">
                  <a:extLst>
                    <a:ext uri="{9D8B030D-6E8A-4147-A177-3AD203B41FA5}">
                      <a16:colId xmlns:a16="http://schemas.microsoft.com/office/drawing/2014/main" val="1391787954"/>
                    </a:ext>
                  </a:extLst>
                </a:gridCol>
                <a:gridCol w="884756">
                  <a:extLst>
                    <a:ext uri="{9D8B030D-6E8A-4147-A177-3AD203B41FA5}">
                      <a16:colId xmlns:a16="http://schemas.microsoft.com/office/drawing/2014/main" val="4161536770"/>
                    </a:ext>
                  </a:extLst>
                </a:gridCol>
              </a:tblGrid>
              <a:tr h="639864"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+mn-lt"/>
                        </a:rPr>
                        <a:t>class</a:t>
                      </a:r>
                      <a:endParaRPr lang="ru-RU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Precision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Recall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F1-score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401708"/>
                  </a:ext>
                </a:extLst>
              </a:tr>
              <a:tr h="46043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0.3</a:t>
                      </a:r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</a:t>
                      </a:r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/>
                          </a:solidFill>
                          <a:latin typeface="+mn-lt"/>
                        </a:rPr>
                        <a:t>0.</a:t>
                      </a:r>
                      <a:r>
                        <a:rPr lang="ru-RU" sz="2400" b="1" dirty="0">
                          <a:solidFill>
                            <a:schemeClr val="accent6"/>
                          </a:solidFill>
                          <a:latin typeface="+mn-lt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97143"/>
                  </a:ext>
                </a:extLst>
              </a:tr>
              <a:tr h="460432"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6"/>
                          </a:solidFill>
                          <a:latin typeface="+mn-lt"/>
                        </a:rPr>
                        <a:t>AUC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0.85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436974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8116097" y="4522564"/>
          <a:ext cx="3562132" cy="1628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1041">
                  <a:extLst>
                    <a:ext uri="{9D8B030D-6E8A-4147-A177-3AD203B41FA5}">
                      <a16:colId xmlns:a16="http://schemas.microsoft.com/office/drawing/2014/main" val="63434597"/>
                    </a:ext>
                  </a:extLst>
                </a:gridCol>
                <a:gridCol w="1167950">
                  <a:extLst>
                    <a:ext uri="{9D8B030D-6E8A-4147-A177-3AD203B41FA5}">
                      <a16:colId xmlns:a16="http://schemas.microsoft.com/office/drawing/2014/main" val="2412141343"/>
                    </a:ext>
                  </a:extLst>
                </a:gridCol>
                <a:gridCol w="874242">
                  <a:extLst>
                    <a:ext uri="{9D8B030D-6E8A-4147-A177-3AD203B41FA5}">
                      <a16:colId xmlns:a16="http://schemas.microsoft.com/office/drawing/2014/main" val="1391787954"/>
                    </a:ext>
                  </a:extLst>
                </a:gridCol>
                <a:gridCol w="878899">
                  <a:extLst>
                    <a:ext uri="{9D8B030D-6E8A-4147-A177-3AD203B41FA5}">
                      <a16:colId xmlns:a16="http://schemas.microsoft.com/office/drawing/2014/main" val="4161536770"/>
                    </a:ext>
                  </a:extLst>
                </a:gridCol>
              </a:tblGrid>
              <a:tr h="6929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/>
                          </a:solidFill>
                          <a:latin typeface="+mn-lt"/>
                        </a:rPr>
                        <a:t>class</a:t>
                      </a:r>
                      <a:endParaRPr lang="ru-RU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Precision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Recall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spc="0" baseline="0" dirty="0">
                          <a:solidFill>
                            <a:schemeClr val="l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oFo Sans"/>
                        </a:rPr>
                        <a:t>F1-score</a:t>
                      </a:r>
                      <a:endParaRPr lang="ru-RU" sz="20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401708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0.36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0.14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0.20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97143"/>
                  </a:ext>
                </a:extLst>
              </a:tr>
              <a:tr h="4704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  <a:latin typeface="+mn-lt"/>
                        </a:rPr>
                        <a:t>AUC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+mn-lt"/>
                        </a:rPr>
                        <a:t>0.85</a:t>
                      </a:r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707451"/>
                  </a:ext>
                </a:extLst>
              </a:tr>
            </a:tbl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258265" y="1051903"/>
            <a:ext cx="4050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Модель «</a:t>
            </a:r>
            <a:r>
              <a:rPr lang="en-US" sz="2800" dirty="0"/>
              <a:t>Random Forest</a:t>
            </a:r>
            <a:r>
              <a:rPr lang="ru-RU" sz="2800" dirty="0"/>
              <a:t>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512860" y="1041708"/>
            <a:ext cx="327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Модель «</a:t>
            </a:r>
            <a:r>
              <a:rPr lang="en-US" sz="2800" dirty="0" err="1"/>
              <a:t>LightGBM</a:t>
            </a:r>
            <a:r>
              <a:rPr lang="ru-RU" sz="2800" dirty="0"/>
              <a:t>»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8397977" y="1004585"/>
            <a:ext cx="2990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Модель «</a:t>
            </a:r>
            <a:r>
              <a:rPr lang="en-US" sz="2800" dirty="0" err="1"/>
              <a:t>xgboost</a:t>
            </a:r>
            <a:r>
              <a:rPr lang="ru-RU" sz="28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516695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116</TotalTime>
  <Words>319</Words>
  <Application>Microsoft Office PowerPoint</Application>
  <PresentationFormat>Широкоэкранный</PresentationFormat>
  <Paragraphs>69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CoFo Sans</vt:lpstr>
      <vt:lpstr>CoFo Sans Medium</vt:lpstr>
      <vt:lpstr>Courier New</vt:lpstr>
      <vt:lpstr>самолет</vt:lpstr>
      <vt:lpstr>Модель склонности клиента к приобретению машиноместа</vt:lpstr>
      <vt:lpstr>Введение</vt:lpstr>
      <vt:lpstr>Презентация PowerPoint</vt:lpstr>
      <vt:lpstr>Подготовка данных</vt:lpstr>
      <vt:lpstr>Балансировка классов</vt:lpstr>
      <vt:lpstr>Балансировка классов</vt:lpstr>
      <vt:lpstr>Важные признаки</vt:lpstr>
      <vt:lpstr>Сравнение моделей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Tim Arx</cp:lastModifiedBy>
  <cp:revision>13</cp:revision>
  <dcterms:created xsi:type="dcterms:W3CDTF">2024-12-16T10:55:50Z</dcterms:created>
  <dcterms:modified xsi:type="dcterms:W3CDTF">2024-12-16T13:01:13Z</dcterms:modified>
</cp:coreProperties>
</file>